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</p:sldMasterIdLst>
  <p:notesMasterIdLst>
    <p:notesMasterId r:id="rId20"/>
  </p:notesMasterIdLst>
  <p:handoutMasterIdLst>
    <p:handoutMasterId r:id="rId21"/>
  </p:handoutMasterIdLst>
  <p:sldIdLst>
    <p:sldId id="270" r:id="rId2"/>
    <p:sldId id="316" r:id="rId3"/>
    <p:sldId id="332" r:id="rId4"/>
    <p:sldId id="275" r:id="rId5"/>
    <p:sldId id="338" r:id="rId6"/>
    <p:sldId id="319" r:id="rId7"/>
    <p:sldId id="344" r:id="rId8"/>
    <p:sldId id="346" r:id="rId9"/>
    <p:sldId id="339" r:id="rId10"/>
    <p:sldId id="333" r:id="rId11"/>
    <p:sldId id="345" r:id="rId12"/>
    <p:sldId id="334" r:id="rId13"/>
    <p:sldId id="342" r:id="rId14"/>
    <p:sldId id="343" r:id="rId15"/>
    <p:sldId id="335" r:id="rId16"/>
    <p:sldId id="305" r:id="rId17"/>
    <p:sldId id="340" r:id="rId18"/>
    <p:sldId id="341" r:id="rId1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82">
          <p15:clr>
            <a:srgbClr val="A4A3A4"/>
          </p15:clr>
        </p15:guide>
        <p15:guide id="3" orient="horz" pos="903">
          <p15:clr>
            <a:srgbClr val="A4A3A4"/>
          </p15:clr>
        </p15:guide>
        <p15:guide id="4" orient="horz" pos="3858">
          <p15:clr>
            <a:srgbClr val="A4A3A4"/>
          </p15:clr>
        </p15:guide>
        <p15:guide id="5" orient="horz" pos="127">
          <p15:clr>
            <a:srgbClr val="A4A3A4"/>
          </p15:clr>
        </p15:guide>
        <p15:guide id="6" pos="2886">
          <p15:clr>
            <a:srgbClr val="A4A3A4"/>
          </p15:clr>
        </p15:guide>
        <p15:guide id="7" pos="286">
          <p15:clr>
            <a:srgbClr val="A4A3A4"/>
          </p15:clr>
        </p15:guide>
        <p15:guide id="8" pos="5473">
          <p15:clr>
            <a:srgbClr val="A4A3A4"/>
          </p15:clr>
        </p15:guide>
        <p15:guide id="9" pos="2937">
          <p15:clr>
            <a:srgbClr val="A4A3A4"/>
          </p15:clr>
        </p15:guide>
        <p15:guide id="10" pos="2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337"/>
    <a:srgbClr val="808080"/>
    <a:srgbClr val="FF0090"/>
    <a:srgbClr val="FF00FF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80040" autoAdjust="0"/>
  </p:normalViewPr>
  <p:slideViewPr>
    <p:cSldViewPr snapToGrid="0" snapToObjects="1" showGuides="1">
      <p:cViewPr>
        <p:scale>
          <a:sx n="100" d="100"/>
          <a:sy n="100" d="100"/>
        </p:scale>
        <p:origin x="-108" y="-612"/>
      </p:cViewPr>
      <p:guideLst>
        <p:guide orient="horz" pos="2160"/>
        <p:guide orient="horz" pos="682"/>
        <p:guide orient="horz" pos="903"/>
        <p:guide orient="horz" pos="3858"/>
        <p:guide orient="horz" pos="127"/>
        <p:guide pos="2886"/>
        <p:guide pos="286"/>
        <p:guide pos="5473"/>
        <p:guide pos="2937"/>
        <p:guide pos="2842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>
        <p:scale>
          <a:sx n="200" d="100"/>
          <a:sy n="200" d="100"/>
        </p:scale>
        <p:origin x="612" y="274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le Bedewi" userId="4455ba843846f952" providerId="LiveId" clId="{35939514-ED18-49C6-9B2B-13CEDA6AD8BB}"/>
    <pc:docChg chg="modSld">
      <pc:chgData name="Gabrielle Bedewi" userId="4455ba843846f952" providerId="LiveId" clId="{35939514-ED18-49C6-9B2B-13CEDA6AD8BB}" dt="2023-08-14T02:33:30.020" v="7" actId="167"/>
      <pc:docMkLst>
        <pc:docMk/>
      </pc:docMkLst>
      <pc:sldChg chg="modSp mod">
        <pc:chgData name="Gabrielle Bedewi" userId="4455ba843846f952" providerId="LiveId" clId="{35939514-ED18-49C6-9B2B-13CEDA6AD8BB}" dt="2023-08-14T02:31:59.826" v="6" actId="20577"/>
        <pc:sldMkLst>
          <pc:docMk/>
          <pc:sldMk cId="2222210693" sldId="338"/>
        </pc:sldMkLst>
        <pc:spChg chg="mod">
          <ac:chgData name="Gabrielle Bedewi" userId="4455ba843846f952" providerId="LiveId" clId="{35939514-ED18-49C6-9B2B-13CEDA6AD8BB}" dt="2023-08-14T02:31:59.826" v="6" actId="20577"/>
          <ac:spMkLst>
            <pc:docMk/>
            <pc:sldMk cId="2222210693" sldId="338"/>
            <ac:spMk id="21" creationId="{C01A5945-BEDA-3E1E-0124-430608811287}"/>
          </ac:spMkLst>
        </pc:spChg>
        <pc:spChg chg="mod">
          <ac:chgData name="Gabrielle Bedewi" userId="4455ba843846f952" providerId="LiveId" clId="{35939514-ED18-49C6-9B2B-13CEDA6AD8BB}" dt="2023-08-14T02:31:19.417" v="4" actId="5793"/>
          <ac:spMkLst>
            <pc:docMk/>
            <pc:sldMk cId="2222210693" sldId="338"/>
            <ac:spMk id="25" creationId="{4533CBA7-D1C2-8F07-A04D-0AA11D0B1C8E}"/>
          </ac:spMkLst>
        </pc:spChg>
      </pc:sldChg>
      <pc:sldChg chg="modSp mod">
        <pc:chgData name="Gabrielle Bedewi" userId="4455ba843846f952" providerId="LiveId" clId="{35939514-ED18-49C6-9B2B-13CEDA6AD8BB}" dt="2023-08-14T02:33:30.020" v="7" actId="167"/>
        <pc:sldMkLst>
          <pc:docMk/>
          <pc:sldMk cId="2974727666" sldId="339"/>
        </pc:sldMkLst>
        <pc:picChg chg="ord">
          <ac:chgData name="Gabrielle Bedewi" userId="4455ba843846f952" providerId="LiveId" clId="{35939514-ED18-49C6-9B2B-13CEDA6AD8BB}" dt="2023-08-14T02:33:30.020" v="7" actId="167"/>
          <ac:picMkLst>
            <pc:docMk/>
            <pc:sldMk cId="2974727666" sldId="339"/>
            <ac:picMk id="17" creationId="{736A07BE-7C19-36C0-7ED2-A05F5C566506}"/>
          </ac:picMkLst>
        </pc:picChg>
        <pc:picChg chg="ord">
          <ac:chgData name="Gabrielle Bedewi" userId="4455ba843846f952" providerId="LiveId" clId="{35939514-ED18-49C6-9B2B-13CEDA6AD8BB}" dt="2023-08-14T02:33:30.020" v="7" actId="167"/>
          <ac:picMkLst>
            <pc:docMk/>
            <pc:sldMk cId="2974727666" sldId="339"/>
            <ac:picMk id="19" creationId="{6432C275-FD37-AEDE-37DE-35A9913D572C}"/>
          </ac:picMkLst>
        </pc:picChg>
      </pc:sldChg>
      <pc:sldChg chg="modSp mod">
        <pc:chgData name="Gabrielle Bedewi" userId="4455ba843846f952" providerId="LiveId" clId="{35939514-ED18-49C6-9B2B-13CEDA6AD8BB}" dt="2023-08-14T02:30:08.800" v="0" actId="20577"/>
        <pc:sldMkLst>
          <pc:docMk/>
          <pc:sldMk cId="1606967237" sldId="345"/>
        </pc:sldMkLst>
        <pc:spChg chg="mod">
          <ac:chgData name="Gabrielle Bedewi" userId="4455ba843846f952" providerId="LiveId" clId="{35939514-ED18-49C6-9B2B-13CEDA6AD8BB}" dt="2023-08-14T02:30:08.800" v="0" actId="20577"/>
          <ac:spMkLst>
            <pc:docMk/>
            <pc:sldMk cId="1606967237" sldId="345"/>
            <ac:spMk id="3" creationId="{8BB64DB4-89B9-F51C-6405-AE77ADB7254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13/08/2023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13/08/2023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opub/btn/volume-12/charging-into-the-future-the-transition-to-electric-vehicles.htm#_edn1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ls.gov/opub/btn/volume-12/charging-into-the-future-the-transition-to-electric-vehicles.htm#_edn15" TargetMode="External"/><Relationship Id="rId5" Type="http://schemas.openxmlformats.org/officeDocument/2006/relationships/hyperlink" Target="https://www.bls.gov/opub/btn/volume-12/charging-into-the-future-the-transition-to-electric-vehicles.htm#_edn14" TargetMode="External"/><Relationship Id="rId4" Type="http://schemas.openxmlformats.org/officeDocument/2006/relationships/hyperlink" Target="https://www.bls.gov/opub/btn/volume-12/charging-into-the-future-the-transition-to-electric-vehicles.htm#_edn13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925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624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838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178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Infrastructure Investment and Jobs Act, signed into law in November 2021, allocated $7.5 billion to building out a nationwide charging network.</a:t>
            </a:r>
            <a:r>
              <a:rPr lang="en-US" sz="1000" b="0" i="0" u="sng" baseline="30000" dirty="0">
                <a:solidFill>
                  <a:srgbClr val="0033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12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The funding has initially focused on installing fast chargers along the interstate highway system, which would help mitigate battery range fears and enable long-distance travel.</a:t>
            </a:r>
            <a:r>
              <a:rPr lang="en-US" sz="1000" b="0" i="0" u="sng" baseline="30000" dirty="0">
                <a:solidFill>
                  <a:srgbClr val="0033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13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The legislation also included large investments to upgrade the nation’s power grid—key for accommodating rising electricity demand as EV adoption grows—and to expand domestic battery production and recycling capacity.</a:t>
            </a:r>
            <a:r>
              <a:rPr lang="en-US" sz="1000" b="0" i="0" u="sng" baseline="30000" dirty="0">
                <a:solidFill>
                  <a:srgbClr val="0033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14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On the consumer side, tax credits spur demand. For instance, the Inflation Reduction Act, signed into law in August 2022, extended a tax credit of up to $7,500 for the purchase of new EVs until 2032 and provided, for the first time, that tax credits could be used for purchasing used EVs.</a:t>
            </a:r>
            <a:r>
              <a:rPr lang="en-US" sz="1000" b="0" i="0" u="sng" baseline="30000" dirty="0">
                <a:solidFill>
                  <a:srgbClr val="0033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15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354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36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24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54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00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29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280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16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12" y="777600"/>
            <a:ext cx="5524328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12" y="1753200"/>
            <a:ext cx="5524328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6532" y="2405084"/>
            <a:ext cx="9150532" cy="3349170"/>
            <a:chOff x="-6532" y="2405084"/>
            <a:chExt cx="9150532" cy="3349170"/>
          </a:xfrm>
        </p:grpSpPr>
        <p:sp>
          <p:nvSpPr>
            <p:cNvPr id="1032" name="Freeform 8"/>
            <p:cNvSpPr>
              <a:spLocks/>
            </p:cNvSpPr>
            <p:nvPr userDrawn="1"/>
          </p:nvSpPr>
          <p:spPr bwMode="gray">
            <a:xfrm>
              <a:off x="2273222" y="2405084"/>
              <a:ext cx="6870778" cy="2495225"/>
            </a:xfrm>
            <a:custGeom>
              <a:avLst/>
              <a:gdLst/>
              <a:ahLst/>
              <a:cxnLst>
                <a:cxn ang="0">
                  <a:pos x="0" y="1852"/>
                </a:cxn>
                <a:cxn ang="0">
                  <a:pos x="5081" y="0"/>
                </a:cxn>
                <a:cxn ang="0">
                  <a:pos x="5081" y="968"/>
                </a:cxn>
                <a:cxn ang="0">
                  <a:pos x="0" y="1852"/>
                </a:cxn>
              </a:cxnLst>
              <a:rect l="0" t="0" r="r" b="b"/>
              <a:pathLst>
                <a:path w="5081" h="1852">
                  <a:moveTo>
                    <a:pt x="0" y="1852"/>
                  </a:moveTo>
                  <a:lnTo>
                    <a:pt x="5081" y="0"/>
                  </a:lnTo>
                  <a:lnTo>
                    <a:pt x="5081" y="968"/>
                  </a:lnTo>
                  <a:lnTo>
                    <a:pt x="0" y="18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  <a:cs typeface="Arial" pitchFamily="34" charset="0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6532" y="4411503"/>
              <a:ext cx="2289891" cy="1342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57200" y="6409944"/>
            <a:ext cx="722376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57200" y="6409944"/>
            <a:ext cx="722376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811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811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" y="6409944"/>
            <a:ext cx="722376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1820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31820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26464"/>
            <a:ext cx="4042800" cy="640800"/>
          </a:xfrm>
        </p:spPr>
        <p:txBody>
          <a:bodyPr anchor="t" anchorCtr="0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26464"/>
            <a:ext cx="4042800" cy="640800"/>
          </a:xfrm>
        </p:spPr>
        <p:txBody>
          <a:bodyPr anchor="t" anchorCtr="0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7200" y="6409944"/>
            <a:ext cx="722376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4128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57200" y="6409944"/>
            <a:ext cx="722376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457200" y="1039813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57200" y="6409944"/>
            <a:ext cx="722376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01600"/>
            <a:ext cx="8232775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409944"/>
            <a:ext cx="722376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ueleconomy.gov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hargepoint.com/blog/when-and-how-use-dc-fast-charging#:~:text=Because%20they%20provide%20more%20power,use%20fast%20charging%20every%20day" TargetMode="External"/><Relationship Id="rId4" Type="http://schemas.openxmlformats.org/officeDocument/2006/relationships/hyperlink" Target="https://www.politico.com/2020-election/results/presiden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opub/btn/volume-12/charging-into-the-future-the-transition-to-electric-vehic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docs/transportation/alt-fuel-stations-v1/g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6456"/>
            <a:ext cx="9144000" cy="507147"/>
          </a:xfrm>
        </p:spPr>
        <p:txBody>
          <a:bodyPr/>
          <a:lstStyle/>
          <a:p>
            <a:pPr algn="ctr"/>
            <a:r>
              <a:rPr lang="en-US" sz="2400" dirty="0"/>
              <a:t>CHARGING INTO THE FUTURE WITH ELECTRIC CARS</a:t>
            </a:r>
            <a:br>
              <a:rPr lang="en-US" sz="2600" dirty="0"/>
            </a:br>
            <a:r>
              <a:rPr lang="en-US" sz="2000" dirty="0"/>
              <a:t>(</a:t>
            </a:r>
            <a:r>
              <a:rPr lang="en-US" sz="1800" i="1" dirty="0"/>
              <a:t>NOT YOUR GREAT </a:t>
            </a:r>
            <a:r>
              <a:rPr lang="en-US" sz="1800" i="1" dirty="0" err="1"/>
              <a:t>GREAT</a:t>
            </a:r>
            <a:r>
              <a:rPr lang="en-US" sz="1800" i="1" dirty="0"/>
              <a:t> </a:t>
            </a:r>
            <a:r>
              <a:rPr lang="en-US" sz="1800" i="1" dirty="0" err="1"/>
              <a:t>GREAT</a:t>
            </a:r>
            <a:r>
              <a:rPr lang="en-US" sz="1800" i="1" dirty="0"/>
              <a:t> GRANDFATHER’S ELECTRIC CAR</a:t>
            </a:r>
            <a:r>
              <a:rPr lang="en-US" sz="2000" dirty="0"/>
              <a:t>)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C04B78-5D16-EFAE-790E-9A7E54251714}"/>
              </a:ext>
            </a:extLst>
          </p:cNvPr>
          <p:cNvSpPr txBox="1">
            <a:spLocks/>
          </p:cNvSpPr>
          <p:nvPr/>
        </p:nvSpPr>
        <p:spPr>
          <a:xfrm>
            <a:off x="-491837" y="5328665"/>
            <a:ext cx="9144000" cy="15293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		</a:t>
            </a:r>
          </a:p>
          <a:p>
            <a:r>
              <a:rPr lang="en-US" dirty="0"/>
              <a:t>	</a:t>
            </a:r>
            <a:r>
              <a:rPr lang="en-US" sz="1800" dirty="0"/>
              <a:t>Presented by The Tenacious Team:</a:t>
            </a:r>
          </a:p>
          <a:p>
            <a:r>
              <a:rPr lang="en-US" sz="1800" dirty="0"/>
              <a:t>	</a:t>
            </a:r>
            <a:r>
              <a:rPr lang="en-US" sz="1800" i="1" dirty="0"/>
              <a:t>Gabrielle Bedewi, Abel Habte, Francesca </a:t>
            </a:r>
            <a:r>
              <a:rPr lang="en-US" sz="1800" i="1" dirty="0" err="1"/>
              <a:t>Palik</a:t>
            </a:r>
            <a:endParaRPr lang="en-US" sz="1800" i="1" dirty="0"/>
          </a:p>
          <a:p>
            <a:r>
              <a:rPr lang="en-US" dirty="0"/>
              <a:t>	</a:t>
            </a:r>
            <a:r>
              <a:rPr lang="en-US" sz="1400" dirty="0"/>
              <a:t>August 14,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D6171-4D32-EF15-C55A-6DD28BBC78FF}"/>
              </a:ext>
            </a:extLst>
          </p:cNvPr>
          <p:cNvSpPr txBox="1"/>
          <p:nvPr/>
        </p:nvSpPr>
        <p:spPr>
          <a:xfrm>
            <a:off x="2420401" y="4828379"/>
            <a:ext cx="7020298" cy="80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u="sng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Abel Buy an Electric Car?  Inquisitive minds want to know …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group of men sitting on a carriage&#10;&#10;Description automatically generated">
            <a:extLst>
              <a:ext uri="{FF2B5EF4-FFF2-40B4-BE49-F238E27FC236}">
                <a16:creationId xmlns:a16="http://schemas.microsoft.com/office/drawing/2014/main" id="{2B64F249-9810-6337-66C0-C3541B553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0" y="1383146"/>
            <a:ext cx="3840060" cy="2644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4AB94-92C7-FDBF-EBDE-7DF621227CC5}"/>
              </a:ext>
            </a:extLst>
          </p:cNvPr>
          <p:cNvSpPr txBox="1"/>
          <p:nvPr/>
        </p:nvSpPr>
        <p:spPr>
          <a:xfrm>
            <a:off x="4215745" y="1320482"/>
            <a:ext cx="46551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The first successful electric car made its debut around 1890 thanks to William Morrison, a chemist who lived in Des Moines, Iowa. His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six-passenger electrified wagon vehicle was capable of a top speed of 14 miles per hour.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201600"/>
            <a:ext cx="8484734" cy="860400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Overview of Alternative Fuel Stations – Station Access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FD9D9-62A8-A2DF-E63F-1935D8948067}"/>
              </a:ext>
            </a:extLst>
          </p:cNvPr>
          <p:cNvSpPr txBox="1">
            <a:spLocks/>
          </p:cNvSpPr>
          <p:nvPr/>
        </p:nvSpPr>
        <p:spPr>
          <a:xfrm>
            <a:off x="542245" y="3026229"/>
            <a:ext cx="8396514" cy="18031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4DB4-89B9-F51C-6405-AE77ADB72547}"/>
              </a:ext>
            </a:extLst>
          </p:cNvPr>
          <p:cNvSpPr txBox="1">
            <a:spLocks/>
          </p:cNvSpPr>
          <p:nvPr/>
        </p:nvSpPr>
        <p:spPr>
          <a:xfrm>
            <a:off x="457200" y="1083772"/>
            <a:ext cx="8396514" cy="6680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Majority of the stations regardless of fuel type are accessible by the public (general consumers.)</a:t>
            </a:r>
          </a:p>
          <a:p>
            <a:pPr lvl="1"/>
            <a:endParaRPr lang="en-US" sz="1600" dirty="0"/>
          </a:p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59CA30-AF6B-67D4-6A5E-F8A17580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64" y="4510541"/>
            <a:ext cx="2533650" cy="1689100"/>
          </a:xfrm>
          <a:prstGeom prst="rect">
            <a:avLst/>
          </a:prstGeom>
        </p:spPr>
      </p:pic>
      <p:pic>
        <p:nvPicPr>
          <p:cNvPr id="16" name="Picture 15" descr="A green and blue circle with a triangle&#10;&#10;Description automatically generated">
            <a:extLst>
              <a:ext uri="{FF2B5EF4-FFF2-40B4-BE49-F238E27FC236}">
                <a16:creationId xmlns:a16="http://schemas.microsoft.com/office/drawing/2014/main" id="{D10F57E1-8C1A-0239-1217-EE5EA869F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37" y="4468169"/>
            <a:ext cx="2946400" cy="1767840"/>
          </a:xfrm>
          <a:prstGeom prst="rect">
            <a:avLst/>
          </a:prstGeom>
        </p:spPr>
      </p:pic>
      <p:pic>
        <p:nvPicPr>
          <p:cNvPr id="18" name="Picture 17" descr="A graph of a station access&#10;&#10;Description automatically generated">
            <a:extLst>
              <a:ext uri="{FF2B5EF4-FFF2-40B4-BE49-F238E27FC236}">
                <a16:creationId xmlns:a16="http://schemas.microsoft.com/office/drawing/2014/main" id="{AF582611-0560-A09C-A8D1-2C7706536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1655961"/>
            <a:ext cx="4662382" cy="2797429"/>
          </a:xfrm>
          <a:prstGeom prst="rect">
            <a:avLst/>
          </a:prstGeom>
        </p:spPr>
      </p:pic>
      <p:pic>
        <p:nvPicPr>
          <p:cNvPr id="20" name="Picture 19" descr="A graph of fuel prices&#10;&#10;Description automatically generated with medium confidence">
            <a:extLst>
              <a:ext uri="{FF2B5EF4-FFF2-40B4-BE49-F238E27FC236}">
                <a16:creationId xmlns:a16="http://schemas.microsoft.com/office/drawing/2014/main" id="{540A332D-D49B-1A50-CF6D-DCEADD3AE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0742"/>
            <a:ext cx="4572000" cy="27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23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201600"/>
            <a:ext cx="8484734" cy="860400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Overview of Alternative Fuel Stations – Type of Facility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FD9D9-62A8-A2DF-E63F-1935D8948067}"/>
              </a:ext>
            </a:extLst>
          </p:cNvPr>
          <p:cNvSpPr txBox="1">
            <a:spLocks/>
          </p:cNvSpPr>
          <p:nvPr/>
        </p:nvSpPr>
        <p:spPr>
          <a:xfrm>
            <a:off x="542245" y="3026229"/>
            <a:ext cx="8396514" cy="18031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4DB4-89B9-F51C-6405-AE77ADB72547}"/>
              </a:ext>
            </a:extLst>
          </p:cNvPr>
          <p:cNvSpPr txBox="1">
            <a:spLocks/>
          </p:cNvSpPr>
          <p:nvPr/>
        </p:nvSpPr>
        <p:spPr>
          <a:xfrm>
            <a:off x="457200" y="1083772"/>
            <a:ext cx="8396514" cy="66802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Convenience Stores have the largest # of stations, while Hotels and Car Dealers have the largest # of Electric stations.</a:t>
            </a:r>
          </a:p>
          <a:p>
            <a:r>
              <a:rPr lang="en-US" sz="1800" dirty="0"/>
              <a:t>Gas Stations have the biggest variety of fuel type of stations.</a:t>
            </a:r>
          </a:p>
          <a:p>
            <a:pPr lvl="1"/>
            <a:endParaRPr lang="en-US" sz="1600" dirty="0"/>
          </a:p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E824D6B0-320B-C080-82F5-839056F83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4" y="1773570"/>
            <a:ext cx="7704665" cy="443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A6F062-0B8B-13A2-DE12-A4FD8A6C5B3F}"/>
              </a:ext>
            </a:extLst>
          </p:cNvPr>
          <p:cNvSpPr txBox="1"/>
          <p:nvPr/>
        </p:nvSpPr>
        <p:spPr>
          <a:xfrm>
            <a:off x="337209" y="452053"/>
            <a:ext cx="906547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Mapping Visualization of Electric Stations – Station Status (LIVE)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E3EFFE-EE41-18B9-6118-2524AA0ADF0B}"/>
              </a:ext>
            </a:extLst>
          </p:cNvPr>
          <p:cNvSpPr txBox="1"/>
          <p:nvPr/>
        </p:nvSpPr>
        <p:spPr>
          <a:xfrm>
            <a:off x="1106623" y="2457797"/>
            <a:ext cx="689291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/>
              <a:t>Arkansas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7B50F-0346-18BF-111E-4A5F815575C1}"/>
              </a:ext>
            </a:extLst>
          </p:cNvPr>
          <p:cNvSpPr txBox="1"/>
          <p:nvPr/>
        </p:nvSpPr>
        <p:spPr>
          <a:xfrm>
            <a:off x="3906995" y="2465457"/>
            <a:ext cx="1142044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/>
              <a:t>Washington DC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2A3D8-272C-9DEB-FFF3-0A7665A60095}"/>
              </a:ext>
            </a:extLst>
          </p:cNvPr>
          <p:cNvSpPr txBox="1"/>
          <p:nvPr/>
        </p:nvSpPr>
        <p:spPr>
          <a:xfrm>
            <a:off x="7209823" y="2478157"/>
            <a:ext cx="394339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/>
              <a:t>OHIO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B0279DD-A9CB-3B0D-FFD4-0303AEFCA3BF}"/>
              </a:ext>
            </a:extLst>
          </p:cNvPr>
          <p:cNvSpPr txBox="1">
            <a:spLocks/>
          </p:cNvSpPr>
          <p:nvPr/>
        </p:nvSpPr>
        <p:spPr>
          <a:xfrm>
            <a:off x="457200" y="1083772"/>
            <a:ext cx="8396514" cy="6680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availability of stations is not correlated with the state’s population size or area, but rather with its populations’ political affiliation.</a:t>
            </a:r>
          </a:p>
          <a:p>
            <a:pPr lvl="1"/>
            <a:endParaRPr lang="en-US" sz="1600" dirty="0"/>
          </a:p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map with green and red dots&#10;&#10;Description automatically generated">
            <a:extLst>
              <a:ext uri="{FF2B5EF4-FFF2-40B4-BE49-F238E27FC236}">
                <a16:creationId xmlns:a16="http://schemas.microsoft.com/office/drawing/2014/main" id="{9EECEFE8-C770-CB23-95F0-4BC9228B28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672056"/>
            <a:ext cx="2933700" cy="3102171"/>
          </a:xfrm>
          <a:prstGeom prst="rect">
            <a:avLst/>
          </a:prstGeom>
        </p:spPr>
      </p:pic>
      <p:pic>
        <p:nvPicPr>
          <p:cNvPr id="6" name="Picture 5" descr="A map with green points on it&#10;&#10;Description automatically generated">
            <a:extLst>
              <a:ext uri="{FF2B5EF4-FFF2-40B4-BE49-F238E27FC236}">
                <a16:creationId xmlns:a16="http://schemas.microsoft.com/office/drawing/2014/main" id="{78F8DB36-7C05-6C14-7271-E95F9B79A7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3" y="2672057"/>
            <a:ext cx="2933700" cy="3151804"/>
          </a:xfrm>
          <a:prstGeom prst="rect">
            <a:avLst/>
          </a:prstGeom>
        </p:spPr>
      </p:pic>
      <p:pic>
        <p:nvPicPr>
          <p:cNvPr id="8" name="Picture 7" descr="A map with a green and red location&#10;&#10;Description automatically generated">
            <a:extLst>
              <a:ext uri="{FF2B5EF4-FFF2-40B4-BE49-F238E27FC236}">
                <a16:creationId xmlns:a16="http://schemas.microsoft.com/office/drawing/2014/main" id="{7EAF7AB1-77B1-6B3F-0961-32771166BE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65" y="2672057"/>
            <a:ext cx="2907946" cy="31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A6F062-0B8B-13A2-DE12-A4FD8A6C5B3F}"/>
              </a:ext>
            </a:extLst>
          </p:cNvPr>
          <p:cNvSpPr txBox="1"/>
          <p:nvPr/>
        </p:nvSpPr>
        <p:spPr>
          <a:xfrm>
            <a:off x="337209" y="452053"/>
            <a:ext cx="906547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Mapping Visualization of Electric Stations – Station Access (LIVE)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E3EFFE-EE41-18B9-6118-2524AA0ADF0B}"/>
              </a:ext>
            </a:extLst>
          </p:cNvPr>
          <p:cNvSpPr txBox="1"/>
          <p:nvPr/>
        </p:nvSpPr>
        <p:spPr>
          <a:xfrm>
            <a:off x="1106623" y="2457797"/>
            <a:ext cx="689291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/>
              <a:t>Arkansas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7B50F-0346-18BF-111E-4A5F815575C1}"/>
              </a:ext>
            </a:extLst>
          </p:cNvPr>
          <p:cNvSpPr txBox="1"/>
          <p:nvPr/>
        </p:nvSpPr>
        <p:spPr>
          <a:xfrm>
            <a:off x="3906995" y="2465457"/>
            <a:ext cx="1142044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/>
              <a:t>Washington DC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2A3D8-272C-9DEB-FFF3-0A7665A60095}"/>
              </a:ext>
            </a:extLst>
          </p:cNvPr>
          <p:cNvSpPr txBox="1"/>
          <p:nvPr/>
        </p:nvSpPr>
        <p:spPr>
          <a:xfrm>
            <a:off x="7209823" y="2478157"/>
            <a:ext cx="394339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/>
              <a:t>OHIO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B0279DD-A9CB-3B0D-FFD4-0303AEFCA3BF}"/>
              </a:ext>
            </a:extLst>
          </p:cNvPr>
          <p:cNvSpPr txBox="1">
            <a:spLocks/>
          </p:cNvSpPr>
          <p:nvPr/>
        </p:nvSpPr>
        <p:spPr>
          <a:xfrm>
            <a:off x="457200" y="1083772"/>
            <a:ext cx="8396514" cy="66802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higher ratio of Private to Public stations in Washington D.C., in comparison to Arkansas and Ohio, is due to the presence of government and military facilities.</a:t>
            </a:r>
          </a:p>
          <a:p>
            <a:pPr lvl="1"/>
            <a:endParaRPr lang="en-US" sz="1600" dirty="0"/>
          </a:p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BBE51A64-8D21-1116-9B20-ADB1A5D82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" y="2705616"/>
            <a:ext cx="2857499" cy="3212584"/>
          </a:xfrm>
          <a:prstGeom prst="rect">
            <a:avLst/>
          </a:prstGeom>
        </p:spPr>
      </p:pic>
      <p:pic>
        <p:nvPicPr>
          <p:cNvPr id="10" name="Picture 9" descr="A map with a green and red pin point&#10;&#10;Description automatically generated">
            <a:extLst>
              <a:ext uri="{FF2B5EF4-FFF2-40B4-BE49-F238E27FC236}">
                <a16:creationId xmlns:a16="http://schemas.microsoft.com/office/drawing/2014/main" id="{BBAF91DC-52D3-DA9A-9E0A-2B8A4C96F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962" y="2705616"/>
            <a:ext cx="3051138" cy="3212584"/>
          </a:xfrm>
          <a:prstGeom prst="rect">
            <a:avLst/>
          </a:prstGeom>
        </p:spPr>
      </p:pic>
      <p:pic>
        <p:nvPicPr>
          <p:cNvPr id="12" name="Picture 11" descr="A map with a green and red map&#10;&#10;Description automatically generated">
            <a:extLst>
              <a:ext uri="{FF2B5EF4-FFF2-40B4-BE49-F238E27FC236}">
                <a16:creationId xmlns:a16="http://schemas.microsoft.com/office/drawing/2014/main" id="{56FC8260-408B-B75E-75B9-DD1651FF62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705615"/>
            <a:ext cx="2857499" cy="321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31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A6F062-0B8B-13A2-DE12-A4FD8A6C5B3F}"/>
              </a:ext>
            </a:extLst>
          </p:cNvPr>
          <p:cNvSpPr txBox="1"/>
          <p:nvPr/>
        </p:nvSpPr>
        <p:spPr>
          <a:xfrm>
            <a:off x="337209" y="452053"/>
            <a:ext cx="906547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Mapping Visualization of Electric Stations – Charging Speed (LIVE)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E3EFFE-EE41-18B9-6118-2524AA0ADF0B}"/>
              </a:ext>
            </a:extLst>
          </p:cNvPr>
          <p:cNvSpPr txBox="1"/>
          <p:nvPr/>
        </p:nvSpPr>
        <p:spPr>
          <a:xfrm>
            <a:off x="1208223" y="1746597"/>
            <a:ext cx="689291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/>
              <a:t>Arkansas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7B50F-0346-18BF-111E-4A5F815575C1}"/>
              </a:ext>
            </a:extLst>
          </p:cNvPr>
          <p:cNvSpPr txBox="1"/>
          <p:nvPr/>
        </p:nvSpPr>
        <p:spPr>
          <a:xfrm>
            <a:off x="4159813" y="4230757"/>
            <a:ext cx="710131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/>
              <a:t>California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2A3D8-272C-9DEB-FFF3-0A7665A60095}"/>
              </a:ext>
            </a:extLst>
          </p:cNvPr>
          <p:cNvSpPr txBox="1"/>
          <p:nvPr/>
        </p:nvSpPr>
        <p:spPr>
          <a:xfrm>
            <a:off x="4387239" y="1748980"/>
            <a:ext cx="394339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/>
              <a:t>OHIO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B0279DD-A9CB-3B0D-FFD4-0303AEFCA3BF}"/>
              </a:ext>
            </a:extLst>
          </p:cNvPr>
          <p:cNvSpPr txBox="1">
            <a:spLocks/>
          </p:cNvSpPr>
          <p:nvPr/>
        </p:nvSpPr>
        <p:spPr>
          <a:xfrm>
            <a:off x="188982" y="1104544"/>
            <a:ext cx="8396514" cy="6680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Ohio has the highest % of fast speed chargers.</a:t>
            </a:r>
          </a:p>
          <a:p>
            <a:r>
              <a:rPr lang="en-US" sz="1800" dirty="0"/>
              <a:t>In Washington D.C. the fast chargers are more expensive to install &amp; operate.</a:t>
            </a:r>
          </a:p>
          <a:p>
            <a:pPr lvl="1"/>
            <a:endParaRPr lang="en-US" sz="1600" dirty="0"/>
          </a:p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1087B-328D-A5B6-091B-556A5BDC3E51}"/>
              </a:ext>
            </a:extLst>
          </p:cNvPr>
          <p:cNvSpPr txBox="1"/>
          <p:nvPr/>
        </p:nvSpPr>
        <p:spPr>
          <a:xfrm>
            <a:off x="6737903" y="1746596"/>
            <a:ext cx="1228606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/>
              <a:t>Washington D.C.</a:t>
            </a:r>
          </a:p>
        </p:txBody>
      </p:sp>
      <p:pic>
        <p:nvPicPr>
          <p:cNvPr id="6" name="Picture 5" descr="A map with a yellow rectangle and green rectangle&#10;&#10;Description automatically generated">
            <a:extLst>
              <a:ext uri="{FF2B5EF4-FFF2-40B4-BE49-F238E27FC236}">
                <a16:creationId xmlns:a16="http://schemas.microsoft.com/office/drawing/2014/main" id="{C498BB40-1291-DDA8-4F37-33EF4EA9B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4" y="1950219"/>
            <a:ext cx="2928486" cy="2255138"/>
          </a:xfrm>
          <a:prstGeom prst="rect">
            <a:avLst/>
          </a:prstGeom>
        </p:spPr>
      </p:pic>
      <p:pic>
        <p:nvPicPr>
          <p:cNvPr id="8" name="Picture 7" descr="A map with a green and yellow rectangle&#10;&#10;Description automatically generated">
            <a:extLst>
              <a:ext uri="{FF2B5EF4-FFF2-40B4-BE49-F238E27FC236}">
                <a16:creationId xmlns:a16="http://schemas.microsoft.com/office/drawing/2014/main" id="{B3B4ED78-283C-6FC6-A09F-633D9BE0E2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912119"/>
            <a:ext cx="2843666" cy="2255138"/>
          </a:xfrm>
          <a:prstGeom prst="rect">
            <a:avLst/>
          </a:prstGeom>
        </p:spPr>
      </p:pic>
      <p:pic>
        <p:nvPicPr>
          <p:cNvPr id="13" name="Picture 12" descr="A map with a yellow rectangle&#10;&#10;Description automatically generated">
            <a:extLst>
              <a:ext uri="{FF2B5EF4-FFF2-40B4-BE49-F238E27FC236}">
                <a16:creationId xmlns:a16="http://schemas.microsoft.com/office/drawing/2014/main" id="{CE687EE1-2A45-4822-237E-AD443AF1F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20" y="1937500"/>
            <a:ext cx="2843666" cy="2255138"/>
          </a:xfrm>
          <a:prstGeom prst="rect">
            <a:avLst/>
          </a:prstGeom>
        </p:spPr>
      </p:pic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1E9C5955-0F4A-9CF7-3C3A-02955CF281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74" y="4437356"/>
            <a:ext cx="3089560" cy="175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8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2E0145-C50F-CE9A-08F6-993A84338B27}"/>
              </a:ext>
            </a:extLst>
          </p:cNvPr>
          <p:cNvSpPr txBox="1">
            <a:spLocks/>
          </p:cNvSpPr>
          <p:nvPr/>
        </p:nvSpPr>
        <p:spPr>
          <a:xfrm>
            <a:off x="457200" y="1212198"/>
            <a:ext cx="8396514" cy="50362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 quality issues were mitigated as much as feasibility possible given the constraint of short turnaround time.</a:t>
            </a:r>
          </a:p>
          <a:p>
            <a:r>
              <a:rPr lang="en-US" sz="2000" dirty="0"/>
              <a:t>Further investigation of the association of alternative fuel supply and demand by political affiliation (such as, voter registrations) could provide valuable insights about the geographic prevalence of stations.</a:t>
            </a:r>
          </a:p>
          <a:p>
            <a:r>
              <a:rPr lang="en-US" sz="2000" dirty="0"/>
              <a:t>Further investigation of the potential triggers for higher demand for the different fuel types; such as, marketing campaigns, laws &amp; regulations, and demographic characteristics (affluence, education, age).</a:t>
            </a:r>
          </a:p>
          <a:p>
            <a:r>
              <a:rPr lang="en-US" sz="2000" dirty="0"/>
              <a:t>Further comparative analysis of the reasons behind the variation in demand for the different fuel types over the years.</a:t>
            </a:r>
          </a:p>
          <a:p>
            <a:r>
              <a:rPr lang="en-US" sz="2000" dirty="0"/>
              <a:t>In-depth analysis of the reasons for building certain networks of stations and location placement, and whether they are equitable across all communities.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F28-E739-8FBD-C996-0EFA682FE03C}"/>
              </a:ext>
            </a:extLst>
          </p:cNvPr>
          <p:cNvSpPr txBox="1"/>
          <p:nvPr/>
        </p:nvSpPr>
        <p:spPr>
          <a:xfrm>
            <a:off x="413122" y="477410"/>
            <a:ext cx="848466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Limitations, Challenges, and Further Analysis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02203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04587" y="2624328"/>
            <a:ext cx="3173767" cy="804672"/>
          </a:xfrm>
        </p:spPr>
        <p:txBody>
          <a:bodyPr/>
          <a:lstStyle/>
          <a:p>
            <a:r>
              <a:rPr lang="en-GB" sz="72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47172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1" y="2789428"/>
            <a:ext cx="4851154" cy="804672"/>
          </a:xfrm>
        </p:spPr>
        <p:txBody>
          <a:bodyPr/>
          <a:lstStyle/>
          <a:p>
            <a:r>
              <a:rPr lang="en-GB" sz="72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39895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2E0145-C50F-CE9A-08F6-993A84338B27}"/>
              </a:ext>
            </a:extLst>
          </p:cNvPr>
          <p:cNvSpPr txBox="1">
            <a:spLocks/>
          </p:cNvSpPr>
          <p:nvPr/>
        </p:nvSpPr>
        <p:spPr>
          <a:xfrm>
            <a:off x="457200" y="1212198"/>
            <a:ext cx="8396514" cy="50362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0" u="none" strike="noStrike" dirty="0">
                <a:effectLst/>
                <a:hlinkClick r:id="rId3"/>
              </a:rPr>
              <a:t>FuelEconomy.gov - The official U.S. government source for fuel economy information.</a:t>
            </a:r>
            <a:endParaRPr lang="en-US" sz="1800" i="0" u="none" strike="noStrike" dirty="0">
              <a:effectLst/>
            </a:endParaRPr>
          </a:p>
          <a:p>
            <a:r>
              <a:rPr lang="en-US" sz="1800" b="0" i="0" u="none" strike="noStrike" dirty="0">
                <a:effectLst/>
                <a:hlinkClick r:id="rId4"/>
              </a:rPr>
              <a:t>https://www.politico.com/2020-election/results/president/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u="none" strike="noStrike" dirty="0">
                <a:effectLst/>
                <a:hlinkClick r:id="rId5"/>
              </a:rPr>
              <a:t>https://www.chargepoint.com/blog/when-and-how-use-dc-fast-charging#:~:text=Because%20they%20provide%20more%20power,use%20fast%20charging%20every%20day</a:t>
            </a:r>
            <a:r>
              <a:rPr lang="en-US" sz="1800" b="0" i="0" dirty="0">
                <a:solidFill>
                  <a:srgbClr val="1D1C1D"/>
                </a:solidFill>
                <a:effectLst/>
              </a:rPr>
              <a:t>.</a:t>
            </a:r>
            <a:endParaRPr lang="en-US" sz="1800" dirty="0"/>
          </a:p>
          <a:p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F28-E739-8FBD-C996-0EFA682FE03C}"/>
              </a:ext>
            </a:extLst>
          </p:cNvPr>
          <p:cNvSpPr txBox="1"/>
          <p:nvPr/>
        </p:nvSpPr>
        <p:spPr>
          <a:xfrm>
            <a:off x="413122" y="477410"/>
            <a:ext cx="848466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8589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Topics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457199" y="1314971"/>
            <a:ext cx="8501743" cy="49334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Data Source and Data Prep Steps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Data Prep and Exploratory Analysis Steps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Overview of Alternative Fuel Stations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Interactive Visualizations of Electric Fuel Stations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Abel’s decision!</a:t>
            </a:r>
          </a:p>
          <a:p>
            <a:pPr>
              <a:lnSpc>
                <a:spcPct val="150000"/>
              </a:lnSpc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 &amp; A</a:t>
            </a:r>
          </a:p>
          <a:p>
            <a:pPr>
              <a:lnSpc>
                <a:spcPct val="150000"/>
              </a:lnSpc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Appendix - References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633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688768"/>
            <a:ext cx="8232775" cy="539481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rowing </a:t>
            </a:r>
            <a:r>
              <a:rPr lang="en-US" sz="2400" dirty="0">
                <a:solidFill>
                  <a:srgbClr val="000000"/>
                </a:solidFill>
              </a:rPr>
              <a:t>E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lectric </a:t>
            </a:r>
            <a:r>
              <a:rPr lang="en-US" sz="2400" dirty="0">
                <a:solidFill>
                  <a:srgbClr val="000000"/>
                </a:solidFill>
              </a:rPr>
              <a:t>V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ehicle </a:t>
            </a:r>
            <a:r>
              <a:rPr lang="en-US" sz="2400" dirty="0">
                <a:solidFill>
                  <a:srgbClr val="000000"/>
                </a:solidFill>
              </a:rPr>
              <a:t>M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arket</a:t>
            </a:r>
            <a:br>
              <a:rPr lang="en-US" sz="2400" i="0" dirty="0">
                <a:solidFill>
                  <a:srgbClr val="000000"/>
                </a:solidFill>
                <a:effectLst/>
              </a:rPr>
            </a:br>
            <a:endParaRPr lang="en-GB" sz="2400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097005-8351-00A5-A965-7FCF600EF0CC}"/>
              </a:ext>
            </a:extLst>
          </p:cNvPr>
          <p:cNvSpPr txBox="1">
            <a:spLocks/>
          </p:cNvSpPr>
          <p:nvPr/>
        </p:nvSpPr>
        <p:spPr>
          <a:xfrm>
            <a:off x="122773" y="5890159"/>
            <a:ext cx="8396514" cy="3866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https://www.bls.gov/opub/btn/volume-12/charging-into-the-future-the-transition-to-electric-vehicles</a:t>
            </a:r>
            <a:r>
              <a:rPr lang="en-US" sz="1000" dirty="0"/>
              <a:t>.</a:t>
            </a:r>
          </a:p>
          <a:p>
            <a:pPr lvl="1"/>
            <a:endParaRPr lang="en-US" sz="1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1A3FE7-62D6-645D-0480-43E149809CFF}"/>
              </a:ext>
            </a:extLst>
          </p:cNvPr>
          <p:cNvSpPr txBox="1">
            <a:spLocks/>
          </p:cNvSpPr>
          <p:nvPr/>
        </p:nvSpPr>
        <p:spPr>
          <a:xfrm>
            <a:off x="457199" y="1143150"/>
            <a:ext cx="8532421" cy="18613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The number of EVs on the road jumped from about 22,000 to a little over 2 million over the 2011–2021 decade.* 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Several factors are expected to continue to drive consumer demand for EVs over the 2021–31 decade; such as, increased consumer interest, environmental concerns, government policies (The Infrastructure Investment and Jobs Act), buy-in from the auto industry </a:t>
            </a:r>
            <a:r>
              <a:rPr lang="en-US" sz="1600" dirty="0">
                <a:solidFill>
                  <a:srgbClr val="333333"/>
                </a:solidFill>
              </a:rPr>
              <a:t>with 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greater vehicle choices, improved battery capacity, and cost savings.</a:t>
            </a:r>
            <a:endParaRPr lang="en-US" sz="1600" dirty="0"/>
          </a:p>
        </p:txBody>
      </p:sp>
      <p:pic>
        <p:nvPicPr>
          <p:cNvPr id="7" name="Picture 6" descr="A graph showing the price of a car&#10;&#10;Description automatically generated">
            <a:extLst>
              <a:ext uri="{FF2B5EF4-FFF2-40B4-BE49-F238E27FC236}">
                <a16:creationId xmlns:a16="http://schemas.microsoft.com/office/drawing/2014/main" id="{B6DEFAB2-EA2E-39E9-07AD-84772138E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39" y="2688554"/>
            <a:ext cx="5577721" cy="33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Data Source and Data Prep Steps</a:t>
            </a:r>
            <a:endParaRPr lang="en-GB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097005-8351-00A5-A965-7FCF600EF0CC}"/>
              </a:ext>
            </a:extLst>
          </p:cNvPr>
          <p:cNvSpPr txBox="1">
            <a:spLocks/>
          </p:cNvSpPr>
          <p:nvPr/>
        </p:nvSpPr>
        <p:spPr>
          <a:xfrm>
            <a:off x="372155" y="4325512"/>
            <a:ext cx="8396514" cy="18031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FD9D9-62A8-A2DF-E63F-1935D8948067}"/>
              </a:ext>
            </a:extLst>
          </p:cNvPr>
          <p:cNvSpPr txBox="1">
            <a:spLocks/>
          </p:cNvSpPr>
          <p:nvPr/>
        </p:nvSpPr>
        <p:spPr>
          <a:xfrm>
            <a:off x="542245" y="3026229"/>
            <a:ext cx="8396514" cy="18031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229571-910E-762A-AB84-EE6D6A925590}"/>
              </a:ext>
            </a:extLst>
          </p:cNvPr>
          <p:cNvSpPr txBox="1">
            <a:spLocks/>
          </p:cNvSpPr>
          <p:nvPr/>
        </p:nvSpPr>
        <p:spPr>
          <a:xfrm>
            <a:off x="457200" y="1205117"/>
            <a:ext cx="8396514" cy="14043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3"/>
              </a:rPr>
              <a:t>https://developer.nrel.gov/docs/transportation/alt-fuel-stations-v1/get/</a:t>
            </a:r>
            <a:endParaRPr lang="en-US" sz="1800" dirty="0"/>
          </a:p>
          <a:p>
            <a:r>
              <a:rPr lang="en-US" sz="1800" dirty="0"/>
              <a:t>Dataset represents number of alternative fuel stations January 1, 1976 through July 11, 2023.</a:t>
            </a:r>
          </a:p>
          <a:p>
            <a:r>
              <a:rPr lang="en-US" sz="1800" dirty="0"/>
              <a:t>Data is updated on a monthly basis; last update occurred on 8/11/2023.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CAAB7-48ED-9E57-AFB6-DE0C6DD1213C}"/>
              </a:ext>
            </a:extLst>
          </p:cNvPr>
          <p:cNvSpPr txBox="1"/>
          <p:nvPr/>
        </p:nvSpPr>
        <p:spPr>
          <a:xfrm>
            <a:off x="5734957" y="5185217"/>
            <a:ext cx="32911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Excluded British Columbia, Puerto Rico, Ontario, and Quebec (incorrectly assigned US State code)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B6AD-5216-2D6D-285F-B1D09D25A78B}"/>
              </a:ext>
            </a:extLst>
          </p:cNvPr>
          <p:cNvSpPr txBox="1"/>
          <p:nvPr/>
        </p:nvSpPr>
        <p:spPr>
          <a:xfrm>
            <a:off x="5948953" y="4424890"/>
            <a:ext cx="29640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Selected pertinent fields (columns)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9CC00-A87C-2C26-A017-BDA736B881EA}"/>
              </a:ext>
            </a:extLst>
          </p:cNvPr>
          <p:cNvSpPr txBox="1"/>
          <p:nvPr/>
        </p:nvSpPr>
        <p:spPr>
          <a:xfrm>
            <a:off x="6183312" y="3335720"/>
            <a:ext cx="241844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50" dirty="0"/>
          </a:p>
          <a:p>
            <a:endParaRPr lang="en-US" sz="105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01A5945-BEDA-3E1E-0124-430608811287}"/>
              </a:ext>
            </a:extLst>
          </p:cNvPr>
          <p:cNvSpPr txBox="1">
            <a:spLocks/>
          </p:cNvSpPr>
          <p:nvPr/>
        </p:nvSpPr>
        <p:spPr>
          <a:xfrm>
            <a:off x="598088" y="2843990"/>
            <a:ext cx="2496619" cy="302783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Fields included:</a:t>
            </a:r>
          </a:p>
          <a:p>
            <a:pPr marL="0" indent="0">
              <a:buNone/>
            </a:pPr>
            <a:r>
              <a:rPr lang="en-US" sz="1600" dirty="0"/>
              <a:t>-Station ID</a:t>
            </a:r>
          </a:p>
          <a:p>
            <a:pPr marL="0" indent="0">
              <a:buNone/>
            </a:pPr>
            <a:r>
              <a:rPr lang="en-US" sz="1600" dirty="0"/>
              <a:t>-Fuel Type</a:t>
            </a:r>
          </a:p>
          <a:p>
            <a:pPr marL="0" indent="0">
              <a:buNone/>
            </a:pPr>
            <a:r>
              <a:rPr lang="en-US" sz="1600" dirty="0"/>
              <a:t>-Station Name &amp; Address</a:t>
            </a:r>
          </a:p>
          <a:p>
            <a:pPr marL="0" indent="0">
              <a:buNone/>
            </a:pPr>
            <a:r>
              <a:rPr lang="en-US" sz="1600" dirty="0"/>
              <a:t>-Station Status Code</a:t>
            </a:r>
          </a:p>
          <a:p>
            <a:pPr marL="0" indent="0">
              <a:buNone/>
            </a:pPr>
            <a:r>
              <a:rPr lang="en-US" sz="1600" dirty="0"/>
              <a:t>-Station Access Code</a:t>
            </a:r>
          </a:p>
          <a:p>
            <a:pPr marL="0" indent="0">
              <a:buNone/>
            </a:pPr>
            <a:r>
              <a:rPr lang="en-US" sz="1600" dirty="0"/>
              <a:t>-Station Open Date</a:t>
            </a:r>
          </a:p>
          <a:p>
            <a:pPr marL="0" indent="0">
              <a:buNone/>
            </a:pPr>
            <a:r>
              <a:rPr lang="en-US" sz="1600" dirty="0"/>
              <a:t>-Facility Type</a:t>
            </a:r>
          </a:p>
          <a:p>
            <a:pPr marL="0" indent="0">
              <a:buNone/>
            </a:pPr>
            <a:r>
              <a:rPr lang="en-US" sz="1600" dirty="0"/>
              <a:t>-Latitude</a:t>
            </a:r>
          </a:p>
          <a:p>
            <a:pPr marL="0" indent="0">
              <a:buNone/>
            </a:pPr>
            <a:r>
              <a:rPr lang="en-US" sz="1600" dirty="0"/>
              <a:t>-Longitude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58FF03-4041-2FAC-877C-1161A4A8F528}"/>
              </a:ext>
            </a:extLst>
          </p:cNvPr>
          <p:cNvGrpSpPr/>
          <p:nvPr/>
        </p:nvGrpSpPr>
        <p:grpSpPr>
          <a:xfrm>
            <a:off x="2863169" y="2962798"/>
            <a:ext cx="3320143" cy="2638463"/>
            <a:chOff x="2775857" y="2886918"/>
            <a:chExt cx="3320143" cy="2638463"/>
          </a:xfrm>
        </p:grpSpPr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B52C60CF-6D6B-A4C7-F49B-D57A73E24386}"/>
                </a:ext>
              </a:extLst>
            </p:cNvPr>
            <p:cNvSpPr/>
            <p:nvPr/>
          </p:nvSpPr>
          <p:spPr>
            <a:xfrm flipV="1">
              <a:off x="2775857" y="3074061"/>
              <a:ext cx="3320143" cy="838740"/>
            </a:xfrm>
            <a:prstGeom prst="trapezoid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3D2949-5343-706A-C17E-9095CEEA0935}"/>
                </a:ext>
              </a:extLst>
            </p:cNvPr>
            <p:cNvSpPr/>
            <p:nvPr/>
          </p:nvSpPr>
          <p:spPr>
            <a:xfrm>
              <a:off x="2775858" y="2886918"/>
              <a:ext cx="3320142" cy="374292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00C9574C-64A2-A171-04EA-C4DCA813319E}"/>
                </a:ext>
              </a:extLst>
            </p:cNvPr>
            <p:cNvSpPr/>
            <p:nvPr/>
          </p:nvSpPr>
          <p:spPr>
            <a:xfrm flipV="1">
              <a:off x="3010214" y="4029854"/>
              <a:ext cx="2794426" cy="692396"/>
            </a:xfrm>
            <a:prstGeom prst="trapezoid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B426C1E6-8C2B-74F2-11B8-F364AB76014F}"/>
                </a:ext>
              </a:extLst>
            </p:cNvPr>
            <p:cNvSpPr/>
            <p:nvPr/>
          </p:nvSpPr>
          <p:spPr>
            <a:xfrm flipV="1">
              <a:off x="3244850" y="4832985"/>
              <a:ext cx="2317750" cy="692396"/>
            </a:xfrm>
            <a:prstGeom prst="trapezoid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EDBBF2-65A2-B4AE-FE4C-FD00B11AE943}"/>
                </a:ext>
              </a:extLst>
            </p:cNvPr>
            <p:cNvSpPr txBox="1"/>
            <p:nvPr/>
          </p:nvSpPr>
          <p:spPr>
            <a:xfrm>
              <a:off x="3424665" y="3573586"/>
              <a:ext cx="201385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73,888 rows and 73 columns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DD2EB1-C772-11E4-6018-0A52CC97C71C}"/>
                </a:ext>
              </a:extLst>
            </p:cNvPr>
            <p:cNvSpPr txBox="1"/>
            <p:nvPr/>
          </p:nvSpPr>
          <p:spPr>
            <a:xfrm>
              <a:off x="3428999" y="4282030"/>
              <a:ext cx="201385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73,888 rows and 27 columns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3A4D2D-AC6B-4734-9735-146B196D17EA}"/>
                </a:ext>
              </a:extLst>
            </p:cNvPr>
            <p:cNvSpPr txBox="1"/>
            <p:nvPr/>
          </p:nvSpPr>
          <p:spPr>
            <a:xfrm>
              <a:off x="3462566" y="5064356"/>
              <a:ext cx="201385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73,834 rows and 27 columns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90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Data Prep and Exploratory Analysis Steps</a:t>
            </a:r>
            <a:endParaRPr lang="en-GB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097005-8351-00A5-A965-7FCF600EF0CC}"/>
              </a:ext>
            </a:extLst>
          </p:cNvPr>
          <p:cNvSpPr txBox="1">
            <a:spLocks/>
          </p:cNvSpPr>
          <p:nvPr/>
        </p:nvSpPr>
        <p:spPr>
          <a:xfrm>
            <a:off x="372155" y="4325512"/>
            <a:ext cx="8396514" cy="18031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FD9D9-62A8-A2DF-E63F-1935D8948067}"/>
              </a:ext>
            </a:extLst>
          </p:cNvPr>
          <p:cNvSpPr txBox="1">
            <a:spLocks/>
          </p:cNvSpPr>
          <p:nvPr/>
        </p:nvSpPr>
        <p:spPr>
          <a:xfrm>
            <a:off x="542245" y="3695511"/>
            <a:ext cx="5281644" cy="11338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9CC00-A87C-2C26-A017-BDA736B881EA}"/>
              </a:ext>
            </a:extLst>
          </p:cNvPr>
          <p:cNvSpPr txBox="1"/>
          <p:nvPr/>
        </p:nvSpPr>
        <p:spPr>
          <a:xfrm>
            <a:off x="6183312" y="3335720"/>
            <a:ext cx="241844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50" dirty="0"/>
          </a:p>
          <a:p>
            <a:endParaRPr lang="en-US" sz="105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01A5945-BEDA-3E1E-0124-430608811287}"/>
              </a:ext>
            </a:extLst>
          </p:cNvPr>
          <p:cNvSpPr txBox="1">
            <a:spLocks/>
          </p:cNvSpPr>
          <p:nvPr/>
        </p:nvSpPr>
        <p:spPr>
          <a:xfrm>
            <a:off x="473754" y="5227084"/>
            <a:ext cx="4479246" cy="9015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/>
              <a:t>STEP 1 - Getting &amp; Cleansing the Data</a:t>
            </a:r>
          </a:p>
          <a:p>
            <a:pPr marL="0" indent="0">
              <a:buNone/>
            </a:pPr>
            <a:r>
              <a:rPr lang="en-US" sz="1100" dirty="0"/>
              <a:t>- API call to the data source in </a:t>
            </a:r>
            <a:r>
              <a:rPr lang="en-US" sz="1100" dirty="0" err="1"/>
              <a:t>Jupyter</a:t>
            </a:r>
            <a:r>
              <a:rPr lang="en-US" sz="1100" dirty="0"/>
              <a:t> Notebook</a:t>
            </a:r>
          </a:p>
          <a:p>
            <a:pPr marL="0" indent="0">
              <a:buNone/>
            </a:pPr>
            <a:r>
              <a:rPr lang="en-US" sz="1100" dirty="0"/>
              <a:t>- Pandas </a:t>
            </a:r>
            <a:r>
              <a:rPr lang="en-US" sz="1100" dirty="0" err="1"/>
              <a:t>Dataframe</a:t>
            </a:r>
            <a:r>
              <a:rPr lang="en-US" sz="1100" dirty="0"/>
              <a:t> to drop columns not of interest</a:t>
            </a:r>
          </a:p>
          <a:p>
            <a:pPr marL="0" indent="0">
              <a:buNone/>
            </a:pPr>
            <a:r>
              <a:rPr lang="en-US" sz="1100" dirty="0"/>
              <a:t>- Exported Data into CSV &amp; JSON &amp; imported into MongoDB</a:t>
            </a:r>
          </a:p>
          <a:p>
            <a:pPr marL="0" indent="0">
              <a:buNone/>
            </a:pPr>
            <a:r>
              <a:rPr lang="en-US" sz="1100" dirty="0"/>
              <a:t>- </a:t>
            </a:r>
            <a:r>
              <a:rPr lang="en-US" sz="1100" dirty="0" err="1"/>
              <a:t>Pymongo</a:t>
            </a:r>
            <a:r>
              <a:rPr lang="en-US" sz="1100" dirty="0"/>
              <a:t> to exclude non-US States and removed Zip Code column</a:t>
            </a:r>
          </a:p>
          <a:p>
            <a:pPr lvl="1"/>
            <a:endParaRPr lang="en-US" sz="1100" dirty="0"/>
          </a:p>
          <a:p>
            <a:pPr lvl="1"/>
            <a:endParaRPr lang="en-US" sz="1100" dirty="0"/>
          </a:p>
        </p:txBody>
      </p:sp>
      <p:pic>
        <p:nvPicPr>
          <p:cNvPr id="1026" name="Picture 2" descr="Quickest way to try out Jupyter Notebook: zero install, 3 ...">
            <a:extLst>
              <a:ext uri="{FF2B5EF4-FFF2-40B4-BE49-F238E27FC236}">
                <a16:creationId xmlns:a16="http://schemas.microsoft.com/office/drawing/2014/main" id="{7FDC99B1-D626-F281-174F-7F12255BB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49563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logo of a bear&#10;&#10;Description automatically generated">
            <a:extLst>
              <a:ext uri="{FF2B5EF4-FFF2-40B4-BE49-F238E27FC236}">
                <a16:creationId xmlns:a16="http://schemas.microsoft.com/office/drawing/2014/main" id="{C5DB5620-E1B2-7D68-EDFC-208E171F05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872" y="5501796"/>
            <a:ext cx="846548" cy="511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0DAD4-1D99-49B0-4240-77D344E2D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594" y="5237986"/>
            <a:ext cx="758230" cy="88821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0388C20-6F02-823D-8D36-9BD79FEA6064}"/>
              </a:ext>
            </a:extLst>
          </p:cNvPr>
          <p:cNvSpPr txBox="1">
            <a:spLocks/>
          </p:cNvSpPr>
          <p:nvPr/>
        </p:nvSpPr>
        <p:spPr>
          <a:xfrm>
            <a:off x="1082934" y="3962794"/>
            <a:ext cx="5495666" cy="1028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/>
              <a:t>STEP 2 – Creating Descriptive Statistics</a:t>
            </a:r>
          </a:p>
          <a:p>
            <a:pPr marL="0" indent="0">
              <a:buNone/>
            </a:pPr>
            <a:r>
              <a:rPr lang="en-US" sz="1100" dirty="0"/>
              <a:t>API routes using Flask</a:t>
            </a:r>
          </a:p>
          <a:p>
            <a:pPr marL="0" indent="0">
              <a:buNone/>
            </a:pPr>
            <a:r>
              <a:rPr lang="en-US" sz="1100" dirty="0"/>
              <a:t>- Total # of stations by fuel type</a:t>
            </a:r>
          </a:p>
          <a:p>
            <a:pPr marL="0" indent="0">
              <a:buNone/>
            </a:pPr>
            <a:r>
              <a:rPr lang="en-US" sz="1100" dirty="0"/>
              <a:t>- Total # of stations by station status code (available, planned, temporarily closed)</a:t>
            </a:r>
          </a:p>
          <a:p>
            <a:pPr marL="0" indent="0">
              <a:buNone/>
            </a:pPr>
            <a:r>
              <a:rPr lang="en-US" sz="1100" dirty="0"/>
              <a:t>- Total # of stations by type of access (private, public)</a:t>
            </a:r>
          </a:p>
          <a:p>
            <a:pPr marL="0" indent="0">
              <a:buNone/>
            </a:pPr>
            <a:r>
              <a:rPr lang="en-US" sz="1100" dirty="0"/>
              <a:t>- Total # of stations by state</a:t>
            </a:r>
          </a:p>
          <a:p>
            <a:pPr marL="0" indent="0">
              <a:buNone/>
            </a:pPr>
            <a:endParaRPr lang="en-US" sz="1100" dirty="0"/>
          </a:p>
          <a:p>
            <a:pPr lvl="1"/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37E71B-64E2-9D9D-57E0-C21C53DC9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589" y="4289373"/>
            <a:ext cx="758230" cy="583682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533CBA7-D1C2-8F07-A04D-0AA11D0B1C8E}"/>
              </a:ext>
            </a:extLst>
          </p:cNvPr>
          <p:cNvSpPr txBox="1">
            <a:spLocks/>
          </p:cNvSpPr>
          <p:nvPr/>
        </p:nvSpPr>
        <p:spPr>
          <a:xfrm>
            <a:off x="1786276" y="2471224"/>
            <a:ext cx="5287624" cy="11338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/>
              <a:t>STEP 3 – Creating Graphical Visualizations</a:t>
            </a:r>
          </a:p>
          <a:p>
            <a:pPr marL="0" indent="0">
              <a:buNone/>
            </a:pPr>
            <a:r>
              <a:rPr lang="en-US" sz="1100" dirty="0"/>
              <a:t>Pandas</a:t>
            </a:r>
          </a:p>
          <a:p>
            <a:pPr marL="0" indent="0">
              <a:buNone/>
            </a:pPr>
            <a:r>
              <a:rPr lang="en-US" sz="1100" dirty="0"/>
              <a:t>- Total # of Stations by fuel type over time</a:t>
            </a:r>
          </a:p>
          <a:p>
            <a:pPr marL="0" indent="0">
              <a:buNone/>
            </a:pPr>
            <a:r>
              <a:rPr lang="en-US" sz="1100" dirty="0"/>
              <a:t>- Total # of Stations by state</a:t>
            </a:r>
          </a:p>
          <a:p>
            <a:pPr marL="0" indent="0">
              <a:buNone/>
            </a:pPr>
            <a:r>
              <a:rPr lang="en-US" sz="1100" dirty="0"/>
              <a:t>- Total # of Stations by station status code (available, planned, temporarily closed)</a:t>
            </a:r>
          </a:p>
          <a:p>
            <a:pPr marL="0" indent="0">
              <a:buNone/>
            </a:pPr>
            <a:r>
              <a:rPr lang="en-US" sz="1100" dirty="0"/>
              <a:t>- Total # of Stations by type of access (private, public)</a:t>
            </a:r>
          </a:p>
          <a:p>
            <a:pPr marL="0" indent="0">
              <a:buNone/>
            </a:pPr>
            <a:r>
              <a:rPr lang="en-US" sz="1100" dirty="0"/>
              <a:t>- Total # of Stations by type of facility (convenience store, hotel, car dealer, …)</a:t>
            </a:r>
          </a:p>
          <a:p>
            <a:pPr marL="0" indent="0">
              <a:buNone/>
            </a:pPr>
            <a:endParaRPr lang="en-US" sz="1100" dirty="0"/>
          </a:p>
          <a:p>
            <a:pPr lvl="1"/>
            <a:endParaRPr lang="en-US" sz="1100" dirty="0"/>
          </a:p>
        </p:txBody>
      </p:sp>
      <p:pic>
        <p:nvPicPr>
          <p:cNvPr id="27" name="Picture 26" descr="A logo of a bear&#10;&#10;Description automatically generated">
            <a:extLst>
              <a:ext uri="{FF2B5EF4-FFF2-40B4-BE49-F238E27FC236}">
                <a16:creationId xmlns:a16="http://schemas.microsoft.com/office/drawing/2014/main" id="{E391E04A-781A-2226-9BE5-73797A760E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2926276"/>
            <a:ext cx="846548" cy="51104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C8E633B-7895-51DB-EBC5-8DA87C9DB8F9}"/>
              </a:ext>
            </a:extLst>
          </p:cNvPr>
          <p:cNvSpPr txBox="1">
            <a:spLocks/>
          </p:cNvSpPr>
          <p:nvPr/>
        </p:nvSpPr>
        <p:spPr>
          <a:xfrm>
            <a:off x="2681154" y="1136142"/>
            <a:ext cx="6005646" cy="12174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/>
              <a:t>STEP 4 – Creating Interactive Dashboards and Maps (drop down, zoom, hover capabilities</a:t>
            </a:r>
          </a:p>
          <a:p>
            <a:pPr marL="0" indent="0">
              <a:buNone/>
            </a:pPr>
            <a:r>
              <a:rPr lang="en-US" sz="1100" dirty="0" err="1"/>
              <a:t>Javascript</a:t>
            </a:r>
            <a:r>
              <a:rPr lang="en-US" sz="1100" dirty="0"/>
              <a:t>, Leaflet, and </a:t>
            </a:r>
            <a:r>
              <a:rPr lang="en-US" sz="1100" dirty="0" err="1"/>
              <a:t>Openstreetmaps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- Electric Stations by state</a:t>
            </a:r>
          </a:p>
          <a:p>
            <a:pPr marL="0" indent="0">
              <a:buNone/>
            </a:pPr>
            <a:r>
              <a:rPr lang="en-US" sz="1100" dirty="0"/>
              <a:t>- Electric Stations by station status code (available, planned, temporarily closed)</a:t>
            </a:r>
          </a:p>
          <a:p>
            <a:pPr marL="0" indent="0">
              <a:buNone/>
            </a:pPr>
            <a:r>
              <a:rPr lang="en-US" sz="1100" dirty="0"/>
              <a:t>- Electric Stations by type of access (private, public)</a:t>
            </a:r>
          </a:p>
          <a:p>
            <a:pPr marL="0" indent="0">
              <a:buNone/>
            </a:pPr>
            <a:r>
              <a:rPr lang="en-US" sz="1100" dirty="0"/>
              <a:t>- Electric Stations by charging speed</a:t>
            </a:r>
          </a:p>
          <a:p>
            <a:pPr marL="0" indent="0">
              <a:buNone/>
            </a:pPr>
            <a:endParaRPr lang="en-US" sz="1100" dirty="0"/>
          </a:p>
          <a:p>
            <a:pPr lvl="1"/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84E3F-2359-1642-2572-55E362205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448" y="1607139"/>
            <a:ext cx="904875" cy="679935"/>
          </a:xfrm>
          <a:prstGeom prst="rect">
            <a:avLst/>
          </a:prstGeom>
        </p:spPr>
      </p:pic>
      <p:pic>
        <p:nvPicPr>
          <p:cNvPr id="5" name="Picture 2" descr="javascript logo from commons.wikimedia.org">
            <a:extLst>
              <a:ext uri="{FF2B5EF4-FFF2-40B4-BE49-F238E27FC236}">
                <a16:creationId xmlns:a16="http://schemas.microsoft.com/office/drawing/2014/main" id="{4BD583B1-F87B-3C72-1448-5020E151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53" y="1333986"/>
            <a:ext cx="477987" cy="47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B6E5E9A-5F3C-178E-953C-D5DA92BCF1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5811" y="2057621"/>
            <a:ext cx="531493" cy="53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1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41DF8A2-1B7D-B1C8-43B7-6297E5307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78200"/>
            <a:ext cx="4572000" cy="279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1AF28-E739-8FBD-C996-0EFA682FE03C}"/>
              </a:ext>
            </a:extLst>
          </p:cNvPr>
          <p:cNvSpPr txBox="1"/>
          <p:nvPr/>
        </p:nvSpPr>
        <p:spPr>
          <a:xfrm>
            <a:off x="413122" y="477410"/>
            <a:ext cx="8484669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Overview of Alternative Fuel Stations Across the Years</a:t>
            </a:r>
            <a:br>
              <a:rPr lang="en-US" sz="2000" b="1" dirty="0"/>
            </a:br>
            <a:endParaRPr lang="en-US" sz="20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A6075A-2069-C053-6522-39BD2ED8B3F0}"/>
              </a:ext>
            </a:extLst>
          </p:cNvPr>
          <p:cNvSpPr txBox="1">
            <a:spLocks/>
          </p:cNvSpPr>
          <p:nvPr/>
        </p:nvSpPr>
        <p:spPr>
          <a:xfrm>
            <a:off x="457200" y="1083772"/>
            <a:ext cx="8396514" cy="126479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Pre-1990 stations were pre-dominantly Propane.</a:t>
            </a:r>
          </a:p>
          <a:p>
            <a:r>
              <a:rPr lang="en-US" sz="1600" dirty="0"/>
              <a:t>Electric stations emerged around the mid 90’s, with spike occurring in 2021 triggered by 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The Infrastructure Investment and Jobs Act.</a:t>
            </a:r>
          </a:p>
          <a:p>
            <a:r>
              <a:rPr lang="en-US" sz="1600" dirty="0">
                <a:solidFill>
                  <a:srgbClr val="333333"/>
                </a:solidFill>
              </a:rPr>
              <a:t>Increased demand for Ethanol after 2003.</a:t>
            </a: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A graph of a graph showing the price of fuel&#10;&#10;Description automatically generated with medium confidence">
            <a:extLst>
              <a:ext uri="{FF2B5EF4-FFF2-40B4-BE49-F238E27FC236}">
                <a16:creationId xmlns:a16="http://schemas.microsoft.com/office/drawing/2014/main" id="{57FF7A28-E638-F009-58B1-770EF74E4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3357990"/>
            <a:ext cx="4572000" cy="285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22EFB3-2D44-4B39-AC04-5E7528A30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456" y="2149485"/>
            <a:ext cx="1961244" cy="144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201600"/>
            <a:ext cx="8484734" cy="860400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Overview of Alternative Fuel Stations Across the Top 5 States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FD9D9-62A8-A2DF-E63F-1935D8948067}"/>
              </a:ext>
            </a:extLst>
          </p:cNvPr>
          <p:cNvSpPr txBox="1">
            <a:spLocks/>
          </p:cNvSpPr>
          <p:nvPr/>
        </p:nvSpPr>
        <p:spPr>
          <a:xfrm>
            <a:off x="542245" y="3026229"/>
            <a:ext cx="8396514" cy="18031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4DB4-89B9-F51C-6405-AE77ADB72547}"/>
              </a:ext>
            </a:extLst>
          </p:cNvPr>
          <p:cNvSpPr txBox="1">
            <a:spLocks/>
          </p:cNvSpPr>
          <p:nvPr/>
        </p:nvSpPr>
        <p:spPr>
          <a:xfrm>
            <a:off x="457200" y="1083771"/>
            <a:ext cx="8396514" cy="165354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Top 5 ranked states by area: Alaska, Texas, California, Montana, New Mexico</a:t>
            </a:r>
          </a:p>
          <a:p>
            <a:r>
              <a:rPr lang="en-US" sz="1800" dirty="0"/>
              <a:t>Top 5 ranked states by population: California, Texas, Florida, New York, Pennsylvania</a:t>
            </a:r>
          </a:p>
          <a:p>
            <a:r>
              <a:rPr lang="en-US" sz="1800" dirty="0"/>
              <a:t>State of California has overwhelmingly the largest demand for all the different types of alternative fuel.</a:t>
            </a:r>
          </a:p>
          <a:p>
            <a:endParaRPr lang="en-US" sz="18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graph of fuel type&#10;&#10;Description automatically generated">
            <a:extLst>
              <a:ext uri="{FF2B5EF4-FFF2-40B4-BE49-F238E27FC236}">
                <a16:creationId xmlns:a16="http://schemas.microsoft.com/office/drawing/2014/main" id="{D28E8FC3-BF6D-64D7-8C02-2275BD1C6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" y="2675085"/>
            <a:ext cx="4481059" cy="3375660"/>
          </a:xfrm>
          <a:prstGeom prst="rect">
            <a:avLst/>
          </a:prstGeom>
        </p:spPr>
      </p:pic>
      <p:pic>
        <p:nvPicPr>
          <p:cNvPr id="8" name="Picture 7" descr="A graph of fuel prices&#10;&#10;Description automatically generated">
            <a:extLst>
              <a:ext uri="{FF2B5EF4-FFF2-40B4-BE49-F238E27FC236}">
                <a16:creationId xmlns:a16="http://schemas.microsoft.com/office/drawing/2014/main" id="{4B67700C-027D-9B9C-E35E-1B96F3456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2737315"/>
            <a:ext cx="4918302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8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4" y="201600"/>
            <a:ext cx="8689975" cy="860400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Overview of Alternative Fuel Stations Across Political Party Affiliations</a:t>
            </a:r>
            <a:endParaRPr lang="en-GB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FD9D9-62A8-A2DF-E63F-1935D8948067}"/>
              </a:ext>
            </a:extLst>
          </p:cNvPr>
          <p:cNvSpPr txBox="1">
            <a:spLocks/>
          </p:cNvSpPr>
          <p:nvPr/>
        </p:nvSpPr>
        <p:spPr>
          <a:xfrm>
            <a:off x="542245" y="2835729"/>
            <a:ext cx="8396514" cy="18031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4DB4-89B9-F51C-6405-AE77ADB72547}"/>
              </a:ext>
            </a:extLst>
          </p:cNvPr>
          <p:cNvSpPr txBox="1">
            <a:spLocks/>
          </p:cNvSpPr>
          <p:nvPr/>
        </p:nvSpPr>
        <p:spPr>
          <a:xfrm>
            <a:off x="457200" y="1083771"/>
            <a:ext cx="8396514" cy="11133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There is a positive relationship between the demand for alternative fuel across the top 10 states (based on # of stations) and political party affiliation of that state. </a:t>
            </a:r>
          </a:p>
          <a:p>
            <a:pPr lvl="1"/>
            <a:endParaRPr lang="en-US" sz="1600" dirty="0"/>
          </a:p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8D35D6AE-FBD5-7363-51BA-E48CF5220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1129"/>
            <a:ext cx="4851400" cy="3288171"/>
          </a:xfrm>
          <a:prstGeom prst="rect">
            <a:avLst/>
          </a:prstGeom>
        </p:spPr>
      </p:pic>
      <p:pic>
        <p:nvPicPr>
          <p:cNvPr id="10" name="Picture 9" descr="A graph of red and blue bars&#10;&#10;Description automatically generated">
            <a:extLst>
              <a:ext uri="{FF2B5EF4-FFF2-40B4-BE49-F238E27FC236}">
                <a16:creationId xmlns:a16="http://schemas.microsoft.com/office/drawing/2014/main" id="{2408855E-2995-B141-43AE-997FAD166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433129"/>
            <a:ext cx="4660900" cy="347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station status&#10;&#10;Description automatically generated">
            <a:extLst>
              <a:ext uri="{FF2B5EF4-FFF2-40B4-BE49-F238E27FC236}">
                <a16:creationId xmlns:a16="http://schemas.microsoft.com/office/drawing/2014/main" id="{736A07BE-7C19-36C0-7ED2-A05F5C566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" y="1721502"/>
            <a:ext cx="4470400" cy="2816035"/>
          </a:xfrm>
          <a:prstGeom prst="rect">
            <a:avLst/>
          </a:prstGeom>
        </p:spPr>
      </p:pic>
      <p:pic>
        <p:nvPicPr>
          <p:cNvPr id="19" name="Picture 18" descr="A graph of a gas station&#10;&#10;Description automatically generated with medium confidence">
            <a:extLst>
              <a:ext uri="{FF2B5EF4-FFF2-40B4-BE49-F238E27FC236}">
                <a16:creationId xmlns:a16="http://schemas.microsoft.com/office/drawing/2014/main" id="{6432C275-FD37-AEDE-37DE-35A9913D5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14" y="1721503"/>
            <a:ext cx="4699732" cy="2888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4" y="201600"/>
            <a:ext cx="8689975" cy="860400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Overview of Alternative Fuel Stations – Station Status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FD9D9-62A8-A2DF-E63F-1935D8948067}"/>
              </a:ext>
            </a:extLst>
          </p:cNvPr>
          <p:cNvSpPr txBox="1">
            <a:spLocks/>
          </p:cNvSpPr>
          <p:nvPr/>
        </p:nvSpPr>
        <p:spPr>
          <a:xfrm>
            <a:off x="542245" y="3026229"/>
            <a:ext cx="8396514" cy="18031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4DB4-89B9-F51C-6405-AE77ADB72547}"/>
              </a:ext>
            </a:extLst>
          </p:cNvPr>
          <p:cNvSpPr txBox="1">
            <a:spLocks/>
          </p:cNvSpPr>
          <p:nvPr/>
        </p:nvSpPr>
        <p:spPr>
          <a:xfrm>
            <a:off x="457200" y="1083772"/>
            <a:ext cx="8396514" cy="66802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Electric stations have the largest % of Temporarily Closed Stations among the alternative fuel types, for renovations and upgrades.</a:t>
            </a:r>
          </a:p>
          <a:p>
            <a:r>
              <a:rPr lang="en-US" sz="1800" dirty="0"/>
              <a:t>Larger percentage of Liquified Natural Gas and Hydrogen stations are planned to be open.</a:t>
            </a:r>
          </a:p>
          <a:p>
            <a:endParaRPr lang="en-US" sz="18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5" name="Picture 14" descr="A green circle with a red triangle&#10;&#10;Description automatically generated">
            <a:extLst>
              <a:ext uri="{FF2B5EF4-FFF2-40B4-BE49-F238E27FC236}">
                <a16:creationId xmlns:a16="http://schemas.microsoft.com/office/drawing/2014/main" id="{E61B399C-5515-96F2-963E-5D538CE94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39" y="4508137"/>
            <a:ext cx="2879272" cy="17275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2F0AAD-E355-A13F-DB8C-B1B37F216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785" y="4621124"/>
            <a:ext cx="2850470" cy="1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27666"/>
      </p:ext>
    </p:extLst>
  </p:cSld>
  <p:clrMapOvr>
    <a:masterClrMapping/>
  </p:clrMapOvr>
</p:sld>
</file>

<file path=ppt/theme/theme1.xml><?xml version="1.0" encoding="utf-8"?>
<a:theme xmlns:a="http://schemas.openxmlformats.org/drawingml/2006/main" name="EY regular presentation 2010">
  <a:themeElements>
    <a:clrScheme name="EY light print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1608</TotalTime>
  <Words>1381</Words>
  <Application>Microsoft Office PowerPoint</Application>
  <PresentationFormat>On-screen Show (4:3)</PresentationFormat>
  <Paragraphs>158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Google Sans</vt:lpstr>
      <vt:lpstr>EY regular presentation 2010</vt:lpstr>
      <vt:lpstr>CHARGING INTO THE FUTURE WITH ELECTRIC CARS (NOT YOUR GREAT GREAT GREAT GRANDFATHER’S ELECTRIC CAR) </vt:lpstr>
      <vt:lpstr> Topics</vt:lpstr>
      <vt:lpstr>The Growing Electric Vehicle Market </vt:lpstr>
      <vt:lpstr> Data Source and Data Prep Steps</vt:lpstr>
      <vt:lpstr> Data Prep and Exploratory Analysis Steps</vt:lpstr>
      <vt:lpstr>PowerPoint Presentation</vt:lpstr>
      <vt:lpstr>  Overview of Alternative Fuel Stations Across the Top 5 States </vt:lpstr>
      <vt:lpstr>  Overview of Alternative Fuel Stations Across Political Party Affiliations</vt:lpstr>
      <vt:lpstr>  Overview of Alternative Fuel Stations – Station Status </vt:lpstr>
      <vt:lpstr>  Overview of Alternative Fuel Stations – Station Access </vt:lpstr>
      <vt:lpstr>  Overview of Alternative Fuel Stations – Type of Facility </vt:lpstr>
      <vt:lpstr>PowerPoint Presentation</vt:lpstr>
      <vt:lpstr>PowerPoint Presentation</vt:lpstr>
      <vt:lpstr>PowerPoint Presentation</vt:lpstr>
      <vt:lpstr>PowerPoint Presentation</vt:lpstr>
      <vt:lpstr>Q &amp; A</vt:lpstr>
      <vt:lpstr>APPENDIX</vt:lpstr>
      <vt:lpstr>PowerPoint Presentation</vt:lpstr>
    </vt:vector>
  </TitlesOfParts>
  <Company>Ernst &amp; Young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(Arial bold 30 point)</dc:title>
  <dc:creator>Lisa Pease</dc:creator>
  <cp:lastModifiedBy>Lawrence Kofi Aikins</cp:lastModifiedBy>
  <cp:revision>71</cp:revision>
  <dcterms:created xsi:type="dcterms:W3CDTF">2013-08-13T21:06:33Z</dcterms:created>
  <dcterms:modified xsi:type="dcterms:W3CDTF">2023-08-14T02:33:36Z</dcterms:modified>
</cp:coreProperties>
</file>